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EF0"/>
    <a:srgbClr val="F56767"/>
    <a:srgbClr val="71F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04E57-9432-46FC-BE54-A6D8997CDD51}" v="3" dt="2022-10-11T07:14:51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801C5-196E-2CBB-62EC-57DE0729C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595D88-C9C9-5E32-2838-B26EE4E73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CDA731-81DC-2259-3410-AC2165E49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6291B1-8578-915D-BA5B-F374CC4F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E8C557-0761-E7C8-FC04-4FBD7EB5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75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DC84B9-8FD7-AFEA-E87C-EB9215E10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35339C-AD5B-2A20-A450-21522511F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9BA8F5-A36B-DDF3-C5CC-60AD6BC4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538E3C-F838-D4FE-9F2B-F3BBF3A63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42D223-BE31-A198-90F9-C348F002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99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57E36E-5EBD-1D41-3FD6-86D1CDDD8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E27103-A983-1E1F-9099-1E80B8C9C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9F7A3B-ABCA-03AF-ED2A-393F995C4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85D1F6-97C1-9C36-9FC9-0D5C0A94A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0E1058-E079-B453-B355-44D33216F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07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1AD691-3B54-4A14-EB5C-FC66B237B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E18DA1-785C-B644-A330-D5B6DC0ED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FEDE83-7E7F-C1EB-B92B-627D2F96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64B047-B11D-96A2-C93F-64DF0F433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75EAE6-7CF1-A973-A7C5-DADBB9A1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72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C648C-7C82-44DE-FA21-1D0C5D7AD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09CA63-8597-A58D-4E6A-F12C1FA17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CA0474-73F9-1D00-260F-82F6846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D72F61-EE6F-EFA9-D6F4-16B22F0BE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A3F328-5F12-9823-491E-261AFE58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6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9A3622-5DB1-CD35-5868-CF36C24FF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60403B-FEC8-9669-FF09-730D7FC79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99D21E-318F-D562-E01D-5A0F04A7F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F933EF-AF86-8859-46A7-5D646D59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742571-53A3-D90D-86B5-E55DCAD51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9EB4EA-4787-DCED-8571-7598E40EF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68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3FD8E-52FE-FDE8-5412-156EA1E00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1CB1D4-547B-7FAA-7B35-43C5F2E16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0F86A8-F630-2ABF-73D4-72B8D03AE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4D4BC1-8996-A2AA-AC35-D00D081A6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9B8BA3C-4819-8474-95C7-C0215394C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6D78CB-C775-2C47-9DC6-0E966057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360180F-8D9D-351B-418E-82077305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FF8F2DC-512A-78A5-BF1F-57B321F85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966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6D788-6AA4-B19D-4938-5484F3816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3D94B6-C2E5-9482-3992-C16BDB15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1E9572-8DC8-3D6C-0ED8-DB6FA2E6D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7144068-9BDD-4CA9-FD70-2542D9CA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20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4F20E58-1F2A-F601-05CB-D50FEFC4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A78995-BEEB-B62A-5116-7AB233BC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60954B-35C7-8FA0-6A67-CB81E089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032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27D8A-595B-8959-759E-7DC61B4F1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AE03A3-BAA6-5AB1-DD7A-3B8BB6D83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DA0A55-71F8-15CA-02B9-8B6AC7047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111C70-ECFB-3A81-2E12-4DB4CA77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E85927-6ECC-E640-4A3B-81F0F6D83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A4136F-50CB-E88E-10DE-C5298967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20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D3410-FF6E-189D-2C83-D126AB578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052E146-D145-26B3-9104-E3A2B587C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BF5FC3-360C-331E-90C2-70C72F7D2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7A7759-4240-9BB9-B61A-C3ABA95F8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41E9AF-C31B-EB17-FD13-488C143C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4F3A93-DA90-723A-66E9-B9DA6F4D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9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F4453C-719C-6C17-5F0A-63341B753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49471D-EB09-DA4A-76CB-5B25F6B5B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DA248A-CADD-9347-20FD-53528E802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097EE-C4D5-4E9F-B008-22F995DAAFBF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B28C0B-B7A0-0806-C71C-A28768372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3ACDED-7E86-CFC7-18B7-1744E8B78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08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4542-78DA-1AEB-77F3-23CDA5B8F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28"/>
            <a:ext cx="9144000" cy="736848"/>
          </a:xfrm>
        </p:spPr>
        <p:txBody>
          <a:bodyPr>
            <a:normAutofit fontScale="90000"/>
          </a:bodyPr>
          <a:lstStyle/>
          <a:p>
            <a:br>
              <a:rPr lang="es-ES" sz="1600" i="1" dirty="0"/>
            </a:br>
            <a:r>
              <a:rPr lang="es-ES" sz="2200" b="1" i="1" dirty="0"/>
              <a:t>ÓRGANOS MUNICIPALES (art. 30 Ley de Municipios de Canarias)</a:t>
            </a:r>
            <a:br>
              <a:rPr lang="es-ES" sz="2200" b="1" dirty="0"/>
            </a:br>
            <a:br>
              <a:rPr lang="es-ES" sz="1600" dirty="0"/>
            </a:br>
            <a:r>
              <a:rPr lang="es-ES" sz="2000" b="1" u="sng" dirty="0">
                <a:solidFill>
                  <a:schemeClr val="accent6">
                    <a:lumMod val="75000"/>
                  </a:schemeClr>
                </a:solidFill>
              </a:rPr>
              <a:t>ÓRGANOS MUNICIPALES POLÍTICO-REPRESENTATIVOS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47BB936-373D-E7FD-012E-AD5B6A055D2D}"/>
              </a:ext>
            </a:extLst>
          </p:cNvPr>
          <p:cNvSpPr/>
          <p:nvPr/>
        </p:nvSpPr>
        <p:spPr>
          <a:xfrm>
            <a:off x="603681" y="1321626"/>
            <a:ext cx="2467992" cy="577048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ALCALDE </a:t>
            </a:r>
          </a:p>
          <a:p>
            <a:pPr algn="ctr"/>
            <a:r>
              <a:rPr lang="es-ES" sz="1200" b="1" dirty="0">
                <a:solidFill>
                  <a:schemeClr val="tx2">
                    <a:lumMod val="50000"/>
                  </a:schemeClr>
                </a:solidFill>
              </a:rPr>
              <a:t>D. José Juan Cruz Saavedra </a:t>
            </a:r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D18A47F-8722-1EA5-9959-A5A9AC59AA93}"/>
              </a:ext>
            </a:extLst>
          </p:cNvPr>
          <p:cNvSpPr/>
          <p:nvPr/>
        </p:nvSpPr>
        <p:spPr>
          <a:xfrm>
            <a:off x="5483997" y="1162977"/>
            <a:ext cx="2658120" cy="38330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PLENO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José Juan Cruz Saavedra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Carmen Gloria Rodríguez </a:t>
            </a:r>
            <a:r>
              <a:rPr lang="es-ES" sz="1000" dirty="0" err="1">
                <a:solidFill>
                  <a:schemeClr val="accent1">
                    <a:lumMod val="50000"/>
                  </a:schemeClr>
                </a:solidFill>
              </a:rPr>
              <a:t>Rodríguez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Carmelo Tomás Silvera Cabrera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María José González Díaz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Ulpiano Manuel Calero Cabrera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Laura Callero Duarte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Sergio García González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Miriam Hernández Kajal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Christopher Notario Déniz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Mariana Grisel Pérez Noriega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Francisco Javier Aparicio Betancort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Ayoze Pérez García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María Nerea Santana Alonso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Ylenia Vizcaíno Batista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Roberto Brito De Ganzo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Saray Rodríguez Marrero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Alejandro Curbelo Delgado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Amado Jesús Vizcaíno Eugenio </a:t>
            </a:r>
          </a:p>
          <a:p>
            <a:pPr algn="ctr"/>
            <a:r>
              <a:rPr lang="es-ES" sz="1000">
                <a:solidFill>
                  <a:schemeClr val="accent1">
                    <a:lumMod val="50000"/>
                  </a:schemeClr>
                </a:solidFill>
              </a:rPr>
              <a:t>Dª María Agustina </a:t>
            </a:r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Martín Perdomo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Marcial Nicolás Cabrera San Ginés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Dª. Maria Esther Tamargo Acebal</a:t>
            </a:r>
            <a:endParaRPr lang="es-ES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ES" sz="1100" dirty="0"/>
              <a:t>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FCFF403-5CC8-2217-D998-C0F480E6353D}"/>
              </a:ext>
            </a:extLst>
          </p:cNvPr>
          <p:cNvSpPr/>
          <p:nvPr/>
        </p:nvSpPr>
        <p:spPr>
          <a:xfrm>
            <a:off x="9321553" y="1311676"/>
            <a:ext cx="2746162" cy="18665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ES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JUNTA DE GOBIERNO LOCAL 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José Juan Cruz Saavedra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Marcial Nicolás Saavedra </a:t>
            </a:r>
            <a:r>
              <a:rPr lang="es-ES" sz="1100" dirty="0" err="1">
                <a:solidFill>
                  <a:schemeClr val="accent1">
                    <a:lumMod val="50000"/>
                  </a:schemeClr>
                </a:solidFill>
              </a:rPr>
              <a:t>Sanginés</a:t>
            </a:r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Carmelo Tomás Silvera Cabrera.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Dª María José González Diaz.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Ulpiano Manuel Calero Cabrera</a:t>
            </a:r>
          </a:p>
          <a:p>
            <a:pPr algn="ctr"/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E88B34DE-A748-9B4B-1851-DB62676A6C3D}"/>
              </a:ext>
            </a:extLst>
          </p:cNvPr>
          <p:cNvCxnSpPr>
            <a:stCxn id="4" idx="2"/>
          </p:cNvCxnSpPr>
          <p:nvPr/>
        </p:nvCxnSpPr>
        <p:spPr>
          <a:xfrm flipH="1">
            <a:off x="941033" y="1898674"/>
            <a:ext cx="896644" cy="570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A68731B6-D862-4055-487E-5A25BD2E6919}"/>
              </a:ext>
            </a:extLst>
          </p:cNvPr>
          <p:cNvSpPr/>
          <p:nvPr/>
        </p:nvSpPr>
        <p:spPr>
          <a:xfrm>
            <a:off x="239697" y="2565647"/>
            <a:ext cx="2249010" cy="3378848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rgbClr val="00B0F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1600" b="1" dirty="0">
                <a:solidFill>
                  <a:schemeClr val="accent2">
                    <a:lumMod val="75000"/>
                  </a:schemeClr>
                </a:solidFill>
              </a:rPr>
              <a:t>TENIENTES DE ALCALDE</a:t>
            </a: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1.- D. Marcial Nicolás Saavedra </a:t>
            </a:r>
            <a:r>
              <a:rPr lang="es-ES" sz="800" dirty="0" err="1">
                <a:solidFill>
                  <a:schemeClr val="accent2">
                    <a:lumMod val="75000"/>
                  </a:schemeClr>
                </a:solidFill>
              </a:rPr>
              <a:t>Sanginés</a:t>
            </a:r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, Primer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2.- D. Carmen Gloria Rodriguez </a:t>
            </a:r>
            <a:r>
              <a:rPr lang="es-ES" sz="800" dirty="0" err="1">
                <a:solidFill>
                  <a:schemeClr val="accent2">
                    <a:lumMod val="75000"/>
                  </a:schemeClr>
                </a:solidFill>
              </a:rPr>
              <a:t>Rodriguez</a:t>
            </a:r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, Segundo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3.-D. Carmelo Tomás Silvera Cabrera, Tercer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4.-Dª. Maria José González Díaz, Cuarta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5.-D. Ulpiano Manuel Calero Cabrera, Quinto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E6AFB54F-D908-37B4-0455-BE65C54D22AD}"/>
              </a:ext>
            </a:extLst>
          </p:cNvPr>
          <p:cNvCxnSpPr>
            <a:cxnSpLocks/>
          </p:cNvCxnSpPr>
          <p:nvPr/>
        </p:nvCxnSpPr>
        <p:spPr>
          <a:xfrm>
            <a:off x="1870596" y="1925307"/>
            <a:ext cx="830806" cy="316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0FFDB2E-DD30-F74C-9472-F6793D125338}"/>
              </a:ext>
            </a:extLst>
          </p:cNvPr>
          <p:cNvSpPr/>
          <p:nvPr/>
        </p:nvSpPr>
        <p:spPr>
          <a:xfrm>
            <a:off x="2521626" y="1898674"/>
            <a:ext cx="2603380" cy="40458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s-ES" sz="1300" b="1" dirty="0">
                <a:solidFill>
                  <a:schemeClr val="accent2">
                    <a:lumMod val="50000"/>
                  </a:schemeClr>
                </a:solidFill>
              </a:rPr>
              <a:t>CONCEJALES/AS DELEGADOS/AS</a:t>
            </a: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D. Marcial Nicolás Saavedra </a:t>
            </a:r>
            <a:r>
              <a:rPr lang="es-ES" sz="800" b="1" dirty="0" err="1">
                <a:solidFill>
                  <a:schemeClr val="tx2">
                    <a:lumMod val="50000"/>
                  </a:schemeClr>
                </a:solidFill>
              </a:rPr>
              <a:t>Sanginés</a:t>
            </a:r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(Servicios Sociales. Participación ciudadana. Actuaciones en la promoción de la igualdad entre hombres y mujeres, así como contra la violencia de género. Bienestar </a:t>
            </a:r>
            <a:r>
              <a:rPr lang="es-ES" sz="700" b="1" dirty="0" err="1">
                <a:solidFill>
                  <a:schemeClr val="accent6">
                    <a:lumMod val="50000"/>
                  </a:schemeClr>
                </a:solidFill>
              </a:rPr>
              <a:t>animal.Protección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 Civil. Agricultura y Ganadería. Mayores y tercera edad.</a:t>
            </a:r>
          </a:p>
          <a:p>
            <a:pPr algn="just"/>
            <a:r>
              <a:rPr lang="es-ES" sz="700" b="1" dirty="0" err="1">
                <a:solidFill>
                  <a:schemeClr val="tx2">
                    <a:lumMod val="50000"/>
                  </a:schemeClr>
                </a:solidFill>
              </a:rPr>
              <a:t>Dº</a:t>
            </a:r>
            <a:r>
              <a:rPr lang="es-ES" sz="700" b="1" dirty="0">
                <a:solidFill>
                  <a:schemeClr val="tx2">
                    <a:lumMod val="50000"/>
                  </a:schemeClr>
                </a:solidFill>
              </a:rPr>
              <a:t> Carmen gloria Rodriguez </a:t>
            </a:r>
            <a:r>
              <a:rPr lang="es-ES" sz="700" b="1" dirty="0" err="1">
                <a:solidFill>
                  <a:schemeClr val="tx2">
                    <a:lumMod val="50000"/>
                  </a:schemeClr>
                </a:solidFill>
              </a:rPr>
              <a:t>Rodriguez</a:t>
            </a:r>
            <a:r>
              <a:rPr lang="es-ES" sz="7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Medio ambiente urbano. Gestión de residuos sólidos urbanos, protección contra la contaminación acústica, lumínica y atmosférica en las zonas urbanas. Abastecimiento de agua potable a domicilio y evacuación y tratamiento de aguas residuales. Albergue de </a:t>
            </a:r>
            <a:r>
              <a:rPr lang="es-ES" sz="700" b="1" dirty="0" err="1">
                <a:solidFill>
                  <a:schemeClr val="accent6">
                    <a:lumMod val="50000"/>
                  </a:schemeClr>
                </a:solidFill>
              </a:rPr>
              <a:t>Tegoyo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. Jardines. Energías renovables. Alumbrado público. Desarrollo Económico y Empleo.</a:t>
            </a:r>
            <a:endParaRPr lang="es-ES" sz="7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D. Carmelo Tomás Silvera Cabrera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(Economía y Hacienda. Régimen interior. Recursos Humanos. Atención al ciudadano. Estadística</a:t>
            </a: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Dª. María José González Díaz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(Cultura. Escuela de música. Juventud. Protección y gestión del Patrimonio histórico. Artesanía Mayores. Cementerios y actividades funerarias)</a:t>
            </a: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D. Ulpiano Manuel Calero Cabrera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pt-BR" sz="700" b="1" dirty="0">
                <a:solidFill>
                  <a:schemeClr val="accent6">
                    <a:lumMod val="50000"/>
                  </a:schemeClr>
                </a:solidFill>
              </a:rPr>
              <a:t>Urbanismo. Obras y </a:t>
            </a:r>
            <a:r>
              <a:rPr lang="pt-BR" sz="700" b="1" dirty="0" err="1">
                <a:solidFill>
                  <a:schemeClr val="accent6">
                    <a:lumMod val="50000"/>
                  </a:schemeClr>
                </a:solidFill>
              </a:rPr>
              <a:t>servicios</a:t>
            </a:r>
            <a:r>
              <a:rPr lang="pt-BR" sz="7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700" b="1" dirty="0" err="1">
                <a:solidFill>
                  <a:schemeClr val="accent6">
                    <a:lumMod val="50000"/>
                  </a:schemeClr>
                </a:solidFill>
              </a:rPr>
              <a:t>Municipales</a:t>
            </a:r>
            <a:r>
              <a:rPr lang="pt-BR" sz="7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s-ES" sz="7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Dª. Laura Callero Duarte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(Sanidad. Protección de la salud pública. Promoción de la participación de lo ciudadanos en el uso eficiente y sostenible de las tecnologías de la información y las comunicaciones. Innovación  y Nuevas Tecnologías. Transparencia. Protección de datos. Contratación.)</a:t>
            </a: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D. Sergio García González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Deportes, Movilidad y transporte , colectivo urbano, Accesibilidad. Pesca.</a:t>
            </a:r>
          </a:p>
          <a:p>
            <a:r>
              <a:rPr lang="it-IT" sz="800" b="1" dirty="0">
                <a:solidFill>
                  <a:schemeClr val="tx2">
                    <a:lumMod val="50000"/>
                  </a:schemeClr>
                </a:solidFill>
              </a:rPr>
              <a:t>Dª </a:t>
            </a:r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Miriam Hernández </a:t>
            </a:r>
            <a:r>
              <a:rPr lang="es-ES" sz="800" b="1" dirty="0" err="1">
                <a:solidFill>
                  <a:schemeClr val="tx2">
                    <a:lumMod val="50000"/>
                  </a:schemeClr>
                </a:solidFill>
              </a:rPr>
              <a:t>Kaján</a:t>
            </a:r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800" b="1" dirty="0">
                <a:solidFill>
                  <a:schemeClr val="accent6">
                    <a:lumMod val="50000"/>
                  </a:schemeClr>
                </a:solidFill>
              </a:rPr>
              <a:t>Educación. Fiestas patronales del municipio. Comercio y venta ambulante.</a:t>
            </a:r>
          </a:p>
          <a:p>
            <a:r>
              <a:rPr lang="it-IT" sz="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800" b="1" dirty="0">
                <a:solidFill>
                  <a:schemeClr val="tx2">
                    <a:lumMod val="50000"/>
                  </a:schemeClr>
                </a:solidFill>
              </a:rPr>
              <a:t>D. Christopher Notario Déniz </a:t>
            </a:r>
            <a:r>
              <a:rPr lang="it-IT" sz="700" b="1" dirty="0">
                <a:solidFill>
                  <a:schemeClr val="accent6">
                    <a:lumMod val="50000"/>
                  </a:schemeClr>
                </a:solidFill>
              </a:rPr>
              <a:t>(Limpieza de dependencias municpales. Parque móvil. Parques infantiles.playas.</a:t>
            </a:r>
          </a:p>
          <a:p>
            <a:r>
              <a:rPr lang="it-IT" sz="800" b="1" dirty="0">
                <a:solidFill>
                  <a:schemeClr val="tx2">
                    <a:lumMod val="50000"/>
                  </a:schemeClr>
                </a:solidFill>
              </a:rPr>
              <a:t>Dª </a:t>
            </a:r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Mariana Grisel Pérez Noriega </a:t>
            </a:r>
            <a:r>
              <a:rPr lang="it-IT" sz="800" b="1" dirty="0">
                <a:solidFill>
                  <a:schemeClr val="accent6">
                    <a:lumMod val="50000"/>
                  </a:schemeClr>
                </a:solidFill>
              </a:rPr>
              <a:t>Actividades clasificadas. Aperturas y Espectáculos públicos. Inocuas (Ocupación de la vía pública, disciplina) Patrimonio. Vivienda.</a:t>
            </a:r>
            <a:endParaRPr lang="it-IT" sz="8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14EA608-9192-8DAF-7759-9080FE41725B}"/>
              </a:ext>
            </a:extLst>
          </p:cNvPr>
          <p:cNvSpPr txBox="1"/>
          <p:nvPr/>
        </p:nvSpPr>
        <p:spPr>
          <a:xfrm>
            <a:off x="5746071" y="6431872"/>
            <a:ext cx="60945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S" sz="12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2C898773-6155-F37C-882E-90C014CEE369}"/>
              </a:ext>
            </a:extLst>
          </p:cNvPr>
          <p:cNvCxnSpPr>
            <a:cxnSpLocks/>
            <a:stCxn id="5" idx="2"/>
            <a:endCxn id="19" idx="1"/>
          </p:cNvCxnSpPr>
          <p:nvPr/>
        </p:nvCxnSpPr>
        <p:spPr>
          <a:xfrm>
            <a:off x="6813057" y="4996007"/>
            <a:ext cx="1736139" cy="161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01A69B2-D946-1621-268B-4ED7FBE01DD6}"/>
              </a:ext>
            </a:extLst>
          </p:cNvPr>
          <p:cNvSpPr/>
          <p:nvPr/>
        </p:nvSpPr>
        <p:spPr>
          <a:xfrm>
            <a:off x="8549196" y="4882718"/>
            <a:ext cx="2308194" cy="550416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COMISIONES INFORMATIVAS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D7C6C9C8-6699-9AC6-B06C-3F9B7C977509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9703293" y="3178206"/>
            <a:ext cx="991341" cy="1704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4C40A2D6-64DA-CB8C-B2D9-05384CBDB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681" y="225371"/>
            <a:ext cx="514286" cy="80000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E190C44-7774-F2E0-6D0D-989472398D93}"/>
              </a:ext>
            </a:extLst>
          </p:cNvPr>
          <p:cNvSpPr/>
          <p:nvPr/>
        </p:nvSpPr>
        <p:spPr>
          <a:xfrm>
            <a:off x="5604214" y="5983550"/>
            <a:ext cx="1551002" cy="874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</a:rPr>
              <a:t>Comisión informativa de Urbanismo y Patrimonio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94A1479-A4EF-8B17-4889-D985C8DE8872}"/>
              </a:ext>
            </a:extLst>
          </p:cNvPr>
          <p:cNvSpPr/>
          <p:nvPr/>
        </p:nvSpPr>
        <p:spPr>
          <a:xfrm>
            <a:off x="7423026" y="5974670"/>
            <a:ext cx="1438183" cy="874450"/>
          </a:xfrm>
          <a:prstGeom prst="rect">
            <a:avLst/>
          </a:prstGeom>
          <a:solidFill>
            <a:srgbClr val="71FB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</a:rPr>
              <a:t>Comisión informativa de Contratación y Régimen General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08DA41B-F8C4-BA04-FC93-B0A728429DB9}"/>
              </a:ext>
            </a:extLst>
          </p:cNvPr>
          <p:cNvSpPr/>
          <p:nvPr/>
        </p:nvSpPr>
        <p:spPr>
          <a:xfrm>
            <a:off x="9017491" y="5983550"/>
            <a:ext cx="1438183" cy="8744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</a:rPr>
              <a:t>Comisión informativa de Turismo y Relaciones Institucionales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45D73E1-0247-1999-05C8-2BACB11CA2EB}"/>
              </a:ext>
            </a:extLst>
          </p:cNvPr>
          <p:cNvSpPr/>
          <p:nvPr/>
        </p:nvSpPr>
        <p:spPr>
          <a:xfrm>
            <a:off x="10590322" y="5974670"/>
            <a:ext cx="1509205" cy="883330"/>
          </a:xfrm>
          <a:prstGeom prst="rect">
            <a:avLst/>
          </a:prstGeom>
          <a:solidFill>
            <a:srgbClr val="F49E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</a:rPr>
              <a:t>Comisión informativa de Servicios Sociales y Fomento de actividades de interés municipal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99AAB0C9-6B95-203A-EFBA-25FEE4BC47C1}"/>
              </a:ext>
            </a:extLst>
          </p:cNvPr>
          <p:cNvCxnSpPr>
            <a:cxnSpLocks/>
            <a:stCxn id="19" idx="2"/>
            <a:endCxn id="7" idx="0"/>
          </p:cNvCxnSpPr>
          <p:nvPr/>
        </p:nvCxnSpPr>
        <p:spPr>
          <a:xfrm flipH="1">
            <a:off x="6379715" y="5433134"/>
            <a:ext cx="3323578" cy="55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B9391EB5-EBDA-6CC0-FC05-8C172767C65F}"/>
              </a:ext>
            </a:extLst>
          </p:cNvPr>
          <p:cNvCxnSpPr>
            <a:cxnSpLocks/>
            <a:stCxn id="19" idx="2"/>
            <a:endCxn id="10" idx="0"/>
          </p:cNvCxnSpPr>
          <p:nvPr/>
        </p:nvCxnSpPr>
        <p:spPr>
          <a:xfrm flipH="1">
            <a:off x="8142118" y="5433134"/>
            <a:ext cx="1561175" cy="541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967A0671-1042-C87D-6AF4-3490C4C6556A}"/>
              </a:ext>
            </a:extLst>
          </p:cNvPr>
          <p:cNvCxnSpPr>
            <a:cxnSpLocks/>
            <a:stCxn id="19" idx="2"/>
            <a:endCxn id="13" idx="0"/>
          </p:cNvCxnSpPr>
          <p:nvPr/>
        </p:nvCxnSpPr>
        <p:spPr>
          <a:xfrm>
            <a:off x="9703293" y="5433134"/>
            <a:ext cx="33290" cy="55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3011963B-500A-D118-2CED-DD972B66BFFD}"/>
              </a:ext>
            </a:extLst>
          </p:cNvPr>
          <p:cNvCxnSpPr>
            <a:cxnSpLocks/>
            <a:stCxn id="19" idx="2"/>
            <a:endCxn id="15" idx="0"/>
          </p:cNvCxnSpPr>
          <p:nvPr/>
        </p:nvCxnSpPr>
        <p:spPr>
          <a:xfrm>
            <a:off x="9703293" y="5433134"/>
            <a:ext cx="1641632" cy="541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96FC77E-F0C4-5FC4-BE42-1826B495E4C8}"/>
              </a:ext>
            </a:extLst>
          </p:cNvPr>
          <p:cNvSpPr/>
          <p:nvPr/>
        </p:nvSpPr>
        <p:spPr>
          <a:xfrm>
            <a:off x="3648723" y="5983549"/>
            <a:ext cx="1633492" cy="86557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</a:rPr>
              <a:t>Comisión informativa de Economía y Hacienda, y Especial de Cuentas</a:t>
            </a:r>
          </a:p>
        </p:txBody>
      </p: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3C24F156-D476-98C5-F3F2-AABACC0CD1D0}"/>
              </a:ext>
            </a:extLst>
          </p:cNvPr>
          <p:cNvCxnSpPr>
            <a:cxnSpLocks/>
            <a:stCxn id="19" idx="2"/>
            <a:endCxn id="31" idx="0"/>
          </p:cNvCxnSpPr>
          <p:nvPr/>
        </p:nvCxnSpPr>
        <p:spPr>
          <a:xfrm flipH="1">
            <a:off x="4465469" y="5433134"/>
            <a:ext cx="5237824" cy="550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8692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603</Words>
  <Application>Microsoft Office PowerPoint</Application>
  <PresentationFormat>Panorámica</PresentationFormat>
  <Paragraphs>92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Times New Roman</vt:lpstr>
      <vt:lpstr>Tema de Office</vt:lpstr>
      <vt:lpstr> ÓRGANOS MUNICIPALES (art. 30 Ley de Municipios de Canarias)  ÓRGANOS MUNICIPALES POLÍTICO-REPRESENTATIVOS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ÓRGANOS MUNICIPALES (art. 30 Ley de Municipios de Canarias)  ÓRGANOS MUNICIPALES POLÍTICO-REPRESENTATIVOS</dc:title>
  <dc:creator>Miguel Angel Berriel</dc:creator>
  <cp:lastModifiedBy>Elsa Maria Ramón Perdomo</cp:lastModifiedBy>
  <cp:revision>5</cp:revision>
  <dcterms:created xsi:type="dcterms:W3CDTF">2022-10-10T11:43:48Z</dcterms:created>
  <dcterms:modified xsi:type="dcterms:W3CDTF">2023-10-20T08:58:24Z</dcterms:modified>
</cp:coreProperties>
</file>