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9EF0"/>
    <a:srgbClr val="F56767"/>
    <a:srgbClr val="71F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B04E57-9432-46FC-BE54-A6D8997CDD51}" v="3" dt="2022-10-11T07:14:51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7801C5-196E-2CBB-62EC-57DE0729C5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8595D88-C9C9-5E32-2838-B26EE4E73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CDA731-81DC-2259-3410-AC2165E49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6291B1-8578-915D-BA5B-F374CC4F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E8C557-0761-E7C8-FC04-4FBD7EB5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5756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DC84B9-8FD7-AFEA-E87C-EB9215E1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35339C-AD5B-2A20-A450-21522511F9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9BA8F5-A36B-DDF3-C5CC-60AD6BC4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538E3C-F838-D4FE-9F2B-F3BBF3A63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42D223-BE31-A198-90F9-C348F002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9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57E36E-5EBD-1D41-3FD6-86D1CDDD82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E27103-A983-1E1F-9099-1E80B8C9C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9F7A3B-ABCA-03AF-ED2A-393F995C4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85D1F6-97C1-9C36-9FC9-0D5C0A94A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0E1058-E079-B453-B355-44D33216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5078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1AD691-3B54-4A14-EB5C-FC66B237B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E18DA1-785C-B644-A330-D5B6DC0ED8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FEDE83-7E7F-C1EB-B92B-627D2F96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64B047-B11D-96A2-C93F-64DF0F433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75EAE6-7CF1-A973-A7C5-DADBB9A1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072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C648C-7C82-44DE-FA21-1D0C5D7AD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09CA63-8597-A58D-4E6A-F12C1FA17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CA0474-73F9-1D00-260F-82F68463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6D72F61-EE6F-EFA9-D6F4-16B22F0BE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A3F328-5F12-9823-491E-261AFE58B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66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A3622-5DB1-CD35-5868-CF36C24FF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60403B-FEC8-9669-FF09-730D7FC79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9D21E-318F-D562-E01D-5A0F04A7FB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F933EF-AF86-8859-46A7-5D646D59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742571-53A3-D90D-86B5-E55DCAD51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9EB4EA-4787-DCED-8571-7598E40EF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68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3FD8E-52FE-FDE8-5412-156EA1E00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1CB1D4-547B-7FAA-7B35-43C5F2E16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0F86A8-F630-2ABF-73D4-72B8D03AE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4D4BC1-8996-A2AA-AC35-D00D081A6C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9B8BA3C-4819-8474-95C7-C0215394C0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46D78CB-C775-2C47-9DC6-0E966057D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60180F-8D9D-351B-418E-82077305A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FF8F2DC-512A-78A5-BF1F-57B321F85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966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66D788-6AA4-B19D-4938-5484F3816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C3D94B6-C2E5-9482-3992-C16BDB15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1E9572-8DC8-3D6C-0ED8-DB6FA2E6D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7144068-9BDD-4CA9-FD70-2542D9CA1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220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F20E58-1F2A-F601-05CB-D50FEFC4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A78995-BEEB-B62A-5116-7AB233BC2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C60954B-35C7-8FA0-6A67-CB81E089A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0326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27D8A-595B-8959-759E-7DC61B4F1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AE03A3-BAA6-5AB1-DD7A-3B8BB6D83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DA0A55-71F8-15CA-02B9-8B6AC7047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111C70-ECFB-3A81-2E12-4DB4CA77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E85927-6ECC-E640-4A3B-81F0F6D83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A4136F-50CB-E88E-10DE-C5298967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20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1D3410-FF6E-189D-2C83-D126AB578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052E146-D145-26B3-9104-E3A2B587C5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BF5FC3-360C-331E-90C2-70C72F7D25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7A7759-4240-9BB9-B61A-C3ABA95F8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41E9AF-C31B-EB17-FD13-488C143C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4F3A93-DA90-723A-66E9-B9DA6F4D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9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F4453C-719C-6C17-5F0A-63341B753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49471D-EB09-DA4A-76CB-5B25F6B5B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DA248A-CADD-9347-20FD-53528E802A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097EE-C4D5-4E9F-B008-22F995DAAFBF}" type="datetimeFigureOut">
              <a:rPr lang="es-ES" smtClean="0"/>
              <a:t>11/10/2022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B28C0B-B7A0-0806-C71C-A287683725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3ACDED-7E86-CFC7-18B7-1744E8B78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C9DDD-1151-41E4-A617-909820E89F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08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4542-78DA-1AEB-77F3-23CDA5B8F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6128"/>
            <a:ext cx="9144000" cy="736848"/>
          </a:xfrm>
        </p:spPr>
        <p:txBody>
          <a:bodyPr>
            <a:normAutofit fontScale="90000"/>
          </a:bodyPr>
          <a:lstStyle/>
          <a:p>
            <a:br>
              <a:rPr lang="es-ES" sz="1600" i="1" dirty="0"/>
            </a:br>
            <a:r>
              <a:rPr lang="es-ES" sz="2200" b="1" i="1" dirty="0"/>
              <a:t>ÓRGANOS MUNICIPALES (art. 30 Ley de Municipios de Canarias)</a:t>
            </a:r>
            <a:br>
              <a:rPr lang="es-ES" sz="2200" b="1" dirty="0"/>
            </a:br>
            <a:br>
              <a:rPr lang="es-ES" sz="1600" dirty="0"/>
            </a:br>
            <a:r>
              <a:rPr lang="es-ES" sz="2000" b="1" u="sng" dirty="0">
                <a:solidFill>
                  <a:schemeClr val="accent6">
                    <a:lumMod val="75000"/>
                  </a:schemeClr>
                </a:solidFill>
              </a:rPr>
              <a:t>ÓRGANOS MUNICIPALES POLÍTICO-REPRESENTATIVOS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47BB936-373D-E7FD-012E-AD5B6A055D2D}"/>
              </a:ext>
            </a:extLst>
          </p:cNvPr>
          <p:cNvSpPr/>
          <p:nvPr/>
        </p:nvSpPr>
        <p:spPr>
          <a:xfrm>
            <a:off x="603681" y="1321626"/>
            <a:ext cx="2467992" cy="577048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ALCALDE </a:t>
            </a:r>
          </a:p>
          <a:p>
            <a:pPr algn="ctr"/>
            <a:r>
              <a:rPr lang="es-ES" sz="1200" b="1" dirty="0">
                <a:solidFill>
                  <a:schemeClr val="tx2">
                    <a:lumMod val="50000"/>
                  </a:schemeClr>
                </a:solidFill>
              </a:rPr>
              <a:t>D. José Juan Cruz Saavedra </a:t>
            </a:r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FD18A47F-8722-1EA5-9959-A5A9AC59AA93}"/>
              </a:ext>
            </a:extLst>
          </p:cNvPr>
          <p:cNvSpPr/>
          <p:nvPr/>
        </p:nvSpPr>
        <p:spPr>
          <a:xfrm>
            <a:off x="5429437" y="1242873"/>
            <a:ext cx="2658120" cy="3715307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accent1">
                    <a:lumMod val="50000"/>
                  </a:schemeClr>
                </a:solidFill>
              </a:rPr>
              <a:t>PLENO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José Juan Cruz Saavedra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Carmen Gloria Rodríguez </a:t>
            </a:r>
            <a:r>
              <a:rPr lang="es-ES" sz="1000" dirty="0" err="1">
                <a:solidFill>
                  <a:schemeClr val="accent1">
                    <a:lumMod val="50000"/>
                  </a:schemeClr>
                </a:solidFill>
              </a:rPr>
              <a:t>Rodríguez</a:t>
            </a:r>
            <a:endParaRPr lang="es-ES" sz="10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Carmelo Tomás Silvera Cabrera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Josefa Kalinda Pérez O´Pray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Ulpiano Manuel Calero Cabrera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María José González Díaz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Sergio García González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Laura </a:t>
            </a:r>
            <a:r>
              <a:rPr lang="es-ES" sz="1000" dirty="0" err="1">
                <a:solidFill>
                  <a:schemeClr val="accent1">
                    <a:lumMod val="50000"/>
                  </a:schemeClr>
                </a:solidFill>
              </a:rPr>
              <a:t>Callero</a:t>
            </a:r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 Duarte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Christopher Notario Déniz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José Francisco Hernández García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Saray Rodríguez Arrocha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Juana Aroa Pérez Cabrera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Ramón Lorenzo Melián Hernández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Israel López Machín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Francisco Javier Aparicio Betancort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María del Cristo Acosta de Armas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Dª Gemma María Melián Rodríguez 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</a:t>
            </a:r>
            <a:r>
              <a:rPr lang="es-ES" sz="1000" dirty="0" err="1">
                <a:solidFill>
                  <a:schemeClr val="accent1">
                    <a:lumMod val="50000"/>
                  </a:schemeClr>
                </a:solidFill>
              </a:rPr>
              <a:t>Rayco</a:t>
            </a:r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 Mesa Morín 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Marcial Nicolás Cabrera San Ginés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Amado Jesús Vizcaíno Eugenio </a:t>
            </a:r>
          </a:p>
          <a:p>
            <a:pPr algn="ctr"/>
            <a:r>
              <a:rPr lang="es-ES" sz="1000" dirty="0">
                <a:solidFill>
                  <a:schemeClr val="accent1">
                    <a:lumMod val="50000"/>
                  </a:schemeClr>
                </a:solidFill>
              </a:rPr>
              <a:t>D. Andrés Manuel Fernández Pérez</a:t>
            </a:r>
          </a:p>
          <a:p>
            <a:pPr algn="ctr"/>
            <a:endParaRPr lang="es-ES" sz="11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100" dirty="0"/>
              <a:t>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2FCFF403-5CC8-2217-D998-C0F480E6353D}"/>
              </a:ext>
            </a:extLst>
          </p:cNvPr>
          <p:cNvSpPr/>
          <p:nvPr/>
        </p:nvSpPr>
        <p:spPr>
          <a:xfrm>
            <a:off x="9321553" y="1311676"/>
            <a:ext cx="2746162" cy="1866530"/>
          </a:xfrm>
          <a:prstGeom prst="rect">
            <a:avLst/>
          </a:prstGeom>
          <a:solidFill>
            <a:srgbClr val="C00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6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ES" sz="1600" b="1" dirty="0">
                <a:solidFill>
                  <a:schemeClr val="accent1">
                    <a:lumMod val="50000"/>
                  </a:schemeClr>
                </a:solidFill>
              </a:rPr>
              <a:t>JUNTA DE GOBIERNO LOCAL 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José Juan Cruz Saavedra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Sergio García González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Dª Josefa Kalinda Pérez O´Pray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Ulpiano Manuel Calero Cabrera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Dª María José González Díaz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Carmelo Tomás Silvera Cabrera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Marcial Nicolás Cabrera San Ginés</a:t>
            </a:r>
          </a:p>
          <a:p>
            <a:pPr algn="ctr"/>
            <a:r>
              <a:rPr lang="es-ES" sz="1100" dirty="0">
                <a:solidFill>
                  <a:schemeClr val="accent1">
                    <a:lumMod val="50000"/>
                  </a:schemeClr>
                </a:solidFill>
              </a:rPr>
              <a:t>D. Andrés Manuel Fernández Pérez</a:t>
            </a: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E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E88B34DE-A748-9B4B-1851-DB62676A6C3D}"/>
              </a:ext>
            </a:extLst>
          </p:cNvPr>
          <p:cNvCxnSpPr>
            <a:stCxn id="4" idx="2"/>
          </p:cNvCxnSpPr>
          <p:nvPr/>
        </p:nvCxnSpPr>
        <p:spPr>
          <a:xfrm flipH="1">
            <a:off x="941033" y="1898674"/>
            <a:ext cx="896644" cy="570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8">
            <a:extLst>
              <a:ext uri="{FF2B5EF4-FFF2-40B4-BE49-F238E27FC236}">
                <a16:creationId xmlns:a16="http://schemas.microsoft.com/office/drawing/2014/main" id="{A68731B6-D862-4055-487E-5A25BD2E6919}"/>
              </a:ext>
            </a:extLst>
          </p:cNvPr>
          <p:cNvSpPr/>
          <p:nvPr/>
        </p:nvSpPr>
        <p:spPr>
          <a:xfrm>
            <a:off x="239697" y="2565647"/>
            <a:ext cx="2249010" cy="337884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00B0F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1600" b="1" dirty="0">
                <a:solidFill>
                  <a:schemeClr val="accent2">
                    <a:lumMod val="75000"/>
                  </a:schemeClr>
                </a:solidFill>
              </a:rPr>
              <a:t>TENIENTES DE ALCALDE</a:t>
            </a:r>
          </a:p>
          <a:p>
            <a:endParaRPr lang="es-ES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1.- D. Andrés Manuel Fernández Pérez, Primer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2.- D. Marcial Nicolás Saavedra </a:t>
            </a:r>
            <a:r>
              <a:rPr lang="es-ES" sz="800" dirty="0" err="1">
                <a:solidFill>
                  <a:schemeClr val="accent2">
                    <a:lumMod val="75000"/>
                  </a:schemeClr>
                </a:solidFill>
              </a:rPr>
              <a:t>Sanginés</a:t>
            </a:r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, Segundo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3.-D. Carmelo Tomás Silvera Cabrera, Tercer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4.-Dª. Josefa Kalinda Pérez O’Pray, Cuarta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5.-D. Ulpiano Manuel Calero Cabrera, Quinto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6.-Dª. María José González Díaz, Sexta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s-ES" sz="800" dirty="0">
                <a:solidFill>
                  <a:schemeClr val="accent2">
                    <a:lumMod val="75000"/>
                  </a:schemeClr>
                </a:solidFill>
              </a:rPr>
              <a:t>7.- D. Sergio García González, Séptimo Teniente de Alcalde.</a:t>
            </a:r>
          </a:p>
          <a:p>
            <a:endParaRPr lang="es-ES" sz="8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E6AFB54F-D908-37B4-0455-BE65C54D22AD}"/>
              </a:ext>
            </a:extLst>
          </p:cNvPr>
          <p:cNvCxnSpPr>
            <a:cxnSpLocks/>
          </p:cNvCxnSpPr>
          <p:nvPr/>
        </p:nvCxnSpPr>
        <p:spPr>
          <a:xfrm>
            <a:off x="1870596" y="1925307"/>
            <a:ext cx="830806" cy="3168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50FFDB2E-DD30-F74C-9472-F6793D125338}"/>
              </a:ext>
            </a:extLst>
          </p:cNvPr>
          <p:cNvSpPr/>
          <p:nvPr/>
        </p:nvSpPr>
        <p:spPr>
          <a:xfrm>
            <a:off x="2701402" y="2173882"/>
            <a:ext cx="2423604" cy="37706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3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es-ES" sz="1300" b="1" dirty="0">
                <a:solidFill>
                  <a:schemeClr val="accent2">
                    <a:lumMod val="50000"/>
                  </a:schemeClr>
                </a:solidFill>
              </a:rPr>
              <a:t>CONCEJALES/AS DELEGADOS/AS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Andrés Manuel Fernández Pérez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(Turismo, Playas, Infraestructura viaria, Abastecimiento de agua potable a domicilio y evacuación y tratamiento de aguas residuales, Agricultura y Ganadería, y Parques y Jardines Públicos. 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Marcial Nicolás Saavedra </a:t>
            </a:r>
            <a:r>
              <a:rPr lang="es-ES" sz="800" b="1" dirty="0" err="1">
                <a:solidFill>
                  <a:schemeClr val="tx2">
                    <a:lumMod val="50000"/>
                  </a:schemeClr>
                </a:solidFill>
              </a:rPr>
              <a:t>Sanginés</a:t>
            </a:r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(Servicios Sociales. Participación ciudadana. Actuaciones en la promoción de la igualdad entre hombres y mujeres así como contra la violencia de género. Protección de los animales. Tenencia de animales potencialmente peligrosos. Pesca y Protección Civil)</a:t>
            </a:r>
          </a:p>
          <a:p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Carmelo Tomás Silvera Cabrera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(Economía y Hacienda. Educación. Patrimonio y Contratación. Recursos Humanos)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Dª. Josefa Kalinda Pérez O’Pray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 (Régimen interior. Promoción de la participación de los ciudadanos en el uso eficiente y sostenible de las tecnologías de la información y las comunicaciones. Administración Electrónica. Atención al ciudadano. Protocolo y Estadística. Ferias, abastos, mercados, lonjas y comercio ambulante. Empleo)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D. Ulpiano Manuel Calero Cabrera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Urbanismo.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Actividades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Clasificadas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Espectáculos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 Públicos, </a:t>
            </a:r>
            <a:r>
              <a:rPr lang="pt-BR" sz="700" b="1" dirty="0" err="1">
                <a:solidFill>
                  <a:schemeClr val="accent6">
                    <a:lumMod val="50000"/>
                  </a:schemeClr>
                </a:solidFill>
              </a:rPr>
              <a:t>Inocuas</a:t>
            </a:r>
            <a:r>
              <a:rPr lang="pt-BR" sz="700" b="1" dirty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s-ES" sz="700" b="1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Dª. María José González Díaz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(Cultura. Protección y gestión del Patrimonio histórico. Mayores. Cementerios y actividades funerarias)</a:t>
            </a:r>
          </a:p>
          <a:p>
            <a:pPr algn="just"/>
            <a:r>
              <a:rPr lang="es-ES" sz="800" b="1" dirty="0">
                <a:solidFill>
                  <a:schemeClr val="tx2">
                    <a:lumMod val="50000"/>
                  </a:schemeClr>
                </a:solidFill>
              </a:rPr>
              <a:t> D. Sergio García González 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(Fiestas Patronales del Municipio, movilidad y Transporte colectivo urbano. Deportes)</a:t>
            </a:r>
          </a:p>
          <a:p>
            <a:r>
              <a:rPr lang="it-IT" sz="800" b="1" dirty="0">
                <a:solidFill>
                  <a:schemeClr val="tx2">
                    <a:lumMod val="50000"/>
                  </a:schemeClr>
                </a:solidFill>
              </a:rPr>
              <a:t>Dª Laura Callero Duarte </a:t>
            </a:r>
            <a:r>
              <a:rPr lang="it-IT" sz="7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700" b="1" dirty="0">
                <a:solidFill>
                  <a:schemeClr val="accent6">
                    <a:lumMod val="50000"/>
                  </a:schemeClr>
                </a:solidFill>
              </a:rPr>
              <a:t>Sanidad. Protección de la salubridad pública)</a:t>
            </a:r>
            <a:endParaRPr lang="it-IT" sz="7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it-IT" sz="800" b="1" dirty="0">
                <a:solidFill>
                  <a:schemeClr val="tx2">
                    <a:lumMod val="50000"/>
                  </a:schemeClr>
                </a:solidFill>
              </a:rPr>
              <a:t>D. Christopher Notario Déniz </a:t>
            </a:r>
            <a:r>
              <a:rPr lang="it-IT" sz="700" b="1" dirty="0">
                <a:solidFill>
                  <a:schemeClr val="accent6">
                    <a:lumMod val="50000"/>
                  </a:schemeClr>
                </a:solidFill>
              </a:rPr>
              <a:t>(Juventud. Albergue de Tegoyo. Parque Móvil. Limpieza de dependencias)</a:t>
            </a:r>
          </a:p>
          <a:p>
            <a:endParaRPr lang="it-IT" sz="800" b="1" dirty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800" dirty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s-E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14EA608-9192-8DAF-7759-9080FE41725B}"/>
              </a:ext>
            </a:extLst>
          </p:cNvPr>
          <p:cNvSpPr txBox="1"/>
          <p:nvPr/>
        </p:nvSpPr>
        <p:spPr>
          <a:xfrm>
            <a:off x="5746071" y="6431872"/>
            <a:ext cx="60945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s-ES" sz="1200" dirty="0">
              <a:effectLst/>
              <a:latin typeface="Courier New" panose="02070309020205020404" pitchFamily="49" charset="0"/>
              <a:ea typeface="Times New Roman" panose="02020603050405020304" pitchFamily="18" charset="0"/>
            </a:endParaRPr>
          </a:p>
        </p:txBody>
      </p: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2C898773-6155-F37C-882E-90C014CEE369}"/>
              </a:ext>
            </a:extLst>
          </p:cNvPr>
          <p:cNvCxnSpPr>
            <a:cxnSpLocks/>
            <a:stCxn id="5" idx="2"/>
            <a:endCxn id="19" idx="1"/>
          </p:cNvCxnSpPr>
          <p:nvPr/>
        </p:nvCxnSpPr>
        <p:spPr>
          <a:xfrm>
            <a:off x="6758497" y="4958180"/>
            <a:ext cx="1790699" cy="199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01A69B2-D946-1621-268B-4ED7FBE01DD6}"/>
              </a:ext>
            </a:extLst>
          </p:cNvPr>
          <p:cNvSpPr/>
          <p:nvPr/>
        </p:nvSpPr>
        <p:spPr>
          <a:xfrm>
            <a:off x="8549196" y="4882718"/>
            <a:ext cx="2308194" cy="550416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2">
                    <a:lumMod val="50000"/>
                  </a:schemeClr>
                </a:solidFill>
              </a:rPr>
              <a:t>COMISIONES INFORMATIVAS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D7C6C9C8-6699-9AC6-B06C-3F9B7C977509}"/>
              </a:ext>
            </a:extLst>
          </p:cNvPr>
          <p:cNvCxnSpPr>
            <a:cxnSpLocks/>
            <a:stCxn id="6" idx="2"/>
          </p:cNvCxnSpPr>
          <p:nvPr/>
        </p:nvCxnSpPr>
        <p:spPr>
          <a:xfrm flipH="1">
            <a:off x="9703293" y="3178206"/>
            <a:ext cx="991341" cy="1704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4C40A2D6-64DA-CB8C-B2D9-05384CBDB1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681" y="225371"/>
            <a:ext cx="514286" cy="800000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DE190C44-7774-F2E0-6D0D-989472398D93}"/>
              </a:ext>
            </a:extLst>
          </p:cNvPr>
          <p:cNvSpPr/>
          <p:nvPr/>
        </p:nvSpPr>
        <p:spPr>
          <a:xfrm>
            <a:off x="5604214" y="5983550"/>
            <a:ext cx="1551002" cy="8744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Urbanismo y Patrimonio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594A1479-A4EF-8B17-4889-D985C8DE8872}"/>
              </a:ext>
            </a:extLst>
          </p:cNvPr>
          <p:cNvSpPr/>
          <p:nvPr/>
        </p:nvSpPr>
        <p:spPr>
          <a:xfrm>
            <a:off x="7423026" y="5974670"/>
            <a:ext cx="1438183" cy="874450"/>
          </a:xfrm>
          <a:prstGeom prst="rect">
            <a:avLst/>
          </a:prstGeom>
          <a:solidFill>
            <a:srgbClr val="71FBC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Contratación y Régimen General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008DA41B-F8C4-BA04-FC93-B0A728429DB9}"/>
              </a:ext>
            </a:extLst>
          </p:cNvPr>
          <p:cNvSpPr/>
          <p:nvPr/>
        </p:nvSpPr>
        <p:spPr>
          <a:xfrm>
            <a:off x="9017491" y="5983550"/>
            <a:ext cx="1438183" cy="8744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</a:rPr>
              <a:t>Comisión informativa de Turismo y Relaciones Institucionales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45D73E1-0247-1999-05C8-2BACB11CA2EB}"/>
              </a:ext>
            </a:extLst>
          </p:cNvPr>
          <p:cNvSpPr/>
          <p:nvPr/>
        </p:nvSpPr>
        <p:spPr>
          <a:xfrm>
            <a:off x="10590322" y="5974670"/>
            <a:ext cx="1509205" cy="883330"/>
          </a:xfrm>
          <a:prstGeom prst="rect">
            <a:avLst/>
          </a:prstGeom>
          <a:solidFill>
            <a:srgbClr val="F49E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 dirty="0">
                <a:solidFill>
                  <a:schemeClr val="tx1"/>
                </a:solidFill>
              </a:rPr>
              <a:t>Comisión informativa de Servicios Sociales y Fomento de actividades de interés municipal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99AAB0C9-6B95-203A-EFBA-25FEE4BC47C1}"/>
              </a:ext>
            </a:extLst>
          </p:cNvPr>
          <p:cNvCxnSpPr>
            <a:cxnSpLocks/>
            <a:stCxn id="19" idx="2"/>
            <a:endCxn id="7" idx="0"/>
          </p:cNvCxnSpPr>
          <p:nvPr/>
        </p:nvCxnSpPr>
        <p:spPr>
          <a:xfrm flipH="1">
            <a:off x="6379715" y="5433134"/>
            <a:ext cx="3323578" cy="55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B9391EB5-EBDA-6CC0-FC05-8C172767C65F}"/>
              </a:ext>
            </a:extLst>
          </p:cNvPr>
          <p:cNvCxnSpPr>
            <a:cxnSpLocks/>
            <a:stCxn id="19" idx="2"/>
            <a:endCxn id="10" idx="0"/>
          </p:cNvCxnSpPr>
          <p:nvPr/>
        </p:nvCxnSpPr>
        <p:spPr>
          <a:xfrm flipH="1">
            <a:off x="8142118" y="5433134"/>
            <a:ext cx="1561175" cy="541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967A0671-1042-C87D-6AF4-3490C4C6556A}"/>
              </a:ext>
            </a:extLst>
          </p:cNvPr>
          <p:cNvCxnSpPr>
            <a:cxnSpLocks/>
            <a:stCxn id="19" idx="2"/>
            <a:endCxn id="13" idx="0"/>
          </p:cNvCxnSpPr>
          <p:nvPr/>
        </p:nvCxnSpPr>
        <p:spPr>
          <a:xfrm>
            <a:off x="9703293" y="5433134"/>
            <a:ext cx="33290" cy="5504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3011963B-500A-D118-2CED-DD972B66BFFD}"/>
              </a:ext>
            </a:extLst>
          </p:cNvPr>
          <p:cNvCxnSpPr>
            <a:cxnSpLocks/>
            <a:stCxn id="19" idx="2"/>
            <a:endCxn id="15" idx="0"/>
          </p:cNvCxnSpPr>
          <p:nvPr/>
        </p:nvCxnSpPr>
        <p:spPr>
          <a:xfrm>
            <a:off x="9703293" y="5433134"/>
            <a:ext cx="1641632" cy="541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B96FC77E-F0C4-5FC4-BE42-1826B495E4C8}"/>
              </a:ext>
            </a:extLst>
          </p:cNvPr>
          <p:cNvSpPr/>
          <p:nvPr/>
        </p:nvSpPr>
        <p:spPr>
          <a:xfrm>
            <a:off x="3648723" y="5983549"/>
            <a:ext cx="1633492" cy="86557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b="1" dirty="0">
                <a:solidFill>
                  <a:schemeClr val="tx1"/>
                </a:solidFill>
              </a:rPr>
              <a:t>Comisión informativa de Economía y Hacienda, y Especial de Cuentas</a:t>
            </a:r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3C24F156-D476-98C5-F3F2-AABACC0CD1D0}"/>
              </a:ext>
            </a:extLst>
          </p:cNvPr>
          <p:cNvCxnSpPr>
            <a:cxnSpLocks/>
            <a:stCxn id="19" idx="2"/>
            <a:endCxn id="31" idx="0"/>
          </p:cNvCxnSpPr>
          <p:nvPr/>
        </p:nvCxnSpPr>
        <p:spPr>
          <a:xfrm flipH="1">
            <a:off x="4465469" y="5433134"/>
            <a:ext cx="5237824" cy="5504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8692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604</Words>
  <Application>Microsoft Office PowerPoint</Application>
  <PresentationFormat>Panorámica</PresentationFormat>
  <Paragraphs>104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Tema de Office</vt:lpstr>
      <vt:lpstr> ÓRGANOS MUNICIPALES (art. 30 Ley de Municipios de Canarias)  ÓRGANOS MUNICIPALES POLÍTICO-REPRESENTATIVOS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ÓRGANOS MUNICIPALES (art. 30 Ley de Municipios de Canarias)  ÓRGANOS MUNICIPALES POLÍTICO-REPRESENTATIVOS</dc:title>
  <dc:creator>Miguel Angel Berriel</dc:creator>
  <cp:lastModifiedBy>Elsa Maria Ramón Perdomo</cp:lastModifiedBy>
  <cp:revision>2</cp:revision>
  <dcterms:created xsi:type="dcterms:W3CDTF">2022-10-10T11:43:48Z</dcterms:created>
  <dcterms:modified xsi:type="dcterms:W3CDTF">2022-10-11T11:40:36Z</dcterms:modified>
</cp:coreProperties>
</file>