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97AA"/>
    <a:srgbClr val="BB8F8F"/>
    <a:srgbClr val="DE7878"/>
    <a:srgbClr val="C741AD"/>
    <a:srgbClr val="0DF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720F6D-1ECB-40A7-8370-D8D23A2A37B0}" v="11" dt="2022-10-10T12:59:46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35E81-0642-5495-9D01-E12C129DF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2B02C3-28CD-A7E5-ADA0-6DAF4063D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48A81B-7E89-A204-7928-8E9B3B37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CB878-38D3-2F66-A9AB-4F8D13CB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7BA988-1160-EFA8-3D0E-6E81B7E6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94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97CC5-D673-775D-709F-2290E3B1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C0A1E3-ADF1-0FC9-1B92-A4A67D8A0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C43598-1AF0-7A8A-023A-4722E1EBE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A1DF13-0448-1F0F-521A-73EFFACC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A61EF-AF93-520B-EB97-BB42F362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56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52BB6B-37A7-6562-3F3E-E75AF8D06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A4B00A-D1B8-FE3F-24F0-98E1D8CA6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E6B148-8B63-B013-2479-375AB890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4D9D76-53F9-D666-BA68-E2C32DFF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2B902-3D1D-347C-8695-C5AD2BF6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06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1ED91-A455-93FC-A620-AFCEC8E6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D1A43E-980E-C900-B5B2-47FE2EBD9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E63BCF-C87C-9C59-3D02-E3FEC7900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89E8F3-05DA-CDB9-9ECD-0E736F65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EDEE2-C9E6-A870-9C6B-C8CCDF10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75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C202E-E497-0144-69A9-75651D24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3A9402-B8F9-1260-EBD0-6EB1BA121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A42278-ECD9-C1BE-B67D-A8E2CA44E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DB7866-9F53-1276-3EE4-A8C855CC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BC2BBA-8826-CB63-BA03-FB37E493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10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2151C-D6C4-B087-8775-06FAD587A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41B92C-18F6-46C7-1017-00D0F96B9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666587-6A9C-2E55-EE63-13A822F65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62B838-9BBB-1A44-B43B-C0EA6DC10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36D531-0DFD-6152-288A-AA16DCBA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A9DB43-8A8F-4A88-F63A-74BDD808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6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E2580-7E4E-391F-B905-6E404613E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9F1A65-E7F8-C50F-7A87-7FB88C008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6D489B-D10D-E12A-9D3A-8249F4221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18DF94-FB8A-CA15-0434-DC6B58498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93D620-B818-995A-28D0-019EEB9F6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32E724-EAB3-830A-F764-7A23E069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8F4B0A-83F9-AB92-EEBC-7B3E2200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D8BBDD-CDA9-8123-E954-403A6E28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70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C1D59-0095-EF74-9800-595AB37F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0E9B03-D6CA-DB4C-381F-C64238E5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1CB2CD-0692-4626-45A4-794A3034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625A99-8DCD-6EF7-AA81-69493270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31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EA474F-B3E7-7B57-A813-363A05ED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C6BEC-5D80-82C5-C338-6C7285512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C75D70-4A2B-DF8A-FA7E-148D86A3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23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48A0E-B4C1-5EA1-C2D0-145D0652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A5E374-7A74-F5CB-FE46-304D4092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010CAF-5553-4EB0-93C6-3AFE3D8D7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87F99F-62D1-AB0D-0414-FFF8E23E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045300-CF96-19E1-4A9B-64DF06922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1A956C-E986-0F8E-3FE5-CE058F2ED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03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442E4-66B0-DBCC-B201-5968C3A8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6C8B4D-083E-B382-D22B-A848EE8E5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40011D-E05C-9961-FBA6-A2C56A2BC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56A8F8-2317-DF49-4F5D-B453C779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9F550C-4784-6D30-C0E8-3D07DF6C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BF1FB2-0300-2A45-48BC-58D9BA0F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15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61C1AC-63DA-8FBF-5A46-E60FB29B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88BDE8-8486-69AD-7470-3CEEDFD0C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EDE0BE-81DB-F518-E637-1A50CA237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C470-8FF2-4592-924A-5D4CC79276CB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E1EA5-E470-DF0B-5BC8-9866D7BA2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0FAD-CBBE-0707-EDDC-6661ED8BA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F8982-2480-4C0B-B798-2394166856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67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DADF1-2C7D-E6E6-45E7-90C534EFA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819"/>
            <a:ext cx="9144000" cy="781235"/>
          </a:xfrm>
        </p:spPr>
        <p:txBody>
          <a:bodyPr>
            <a:normAutofit fontScale="90000"/>
          </a:bodyPr>
          <a:lstStyle/>
          <a:p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ÓRGANOS MUNICIPALES (art. 30 Ley de Municipios de Canarias)</a:t>
            </a:r>
            <a:b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s-E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ÓRGANOS MUNICIPALES DE GESTIÓN ADMINISTRATIVA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CA7D652-EF63-500B-0FB6-423DCBC80057}"/>
              </a:ext>
            </a:extLst>
          </p:cNvPr>
          <p:cNvSpPr/>
          <p:nvPr/>
        </p:nvSpPr>
        <p:spPr>
          <a:xfrm>
            <a:off x="4819835" y="2593187"/>
            <a:ext cx="2193524" cy="17844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rgbClr val="7030A0"/>
              </a:solidFill>
            </a:endParaRPr>
          </a:p>
          <a:p>
            <a:pPr algn="ctr"/>
            <a:endParaRPr lang="es-ES" b="1" dirty="0">
              <a:solidFill>
                <a:srgbClr val="7030A0"/>
              </a:solidFill>
            </a:endParaRPr>
          </a:p>
          <a:p>
            <a:pPr algn="ctr"/>
            <a:endParaRPr lang="es-ES" b="1" dirty="0">
              <a:solidFill>
                <a:srgbClr val="7030A0"/>
              </a:solidFill>
            </a:endParaRPr>
          </a:p>
          <a:p>
            <a:pPr algn="ctr"/>
            <a:r>
              <a:rPr lang="es-ES" b="1" dirty="0">
                <a:solidFill>
                  <a:srgbClr val="7030A0"/>
                </a:solidFill>
              </a:rPr>
              <a:t>Ayuntamiento de Tías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6804B5E-7607-94DF-D8CD-EC7340941051}"/>
              </a:ext>
            </a:extLst>
          </p:cNvPr>
          <p:cNvSpPr/>
          <p:nvPr/>
        </p:nvSpPr>
        <p:spPr>
          <a:xfrm>
            <a:off x="2814222" y="1828011"/>
            <a:ext cx="1669002" cy="53266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rgbClr val="7030A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INTERVENCIÓN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2A463A8-47F5-5EAA-89D6-DAE1612D55AC}"/>
              </a:ext>
            </a:extLst>
          </p:cNvPr>
          <p:cNvSpPr/>
          <p:nvPr/>
        </p:nvSpPr>
        <p:spPr>
          <a:xfrm>
            <a:off x="7423051" y="1678667"/>
            <a:ext cx="1447060" cy="532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TESORERÍA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475797B-AC1A-F769-2FF0-55B5D8CBF01A}"/>
              </a:ext>
            </a:extLst>
          </p:cNvPr>
          <p:cNvSpPr/>
          <p:nvPr/>
        </p:nvSpPr>
        <p:spPr>
          <a:xfrm>
            <a:off x="7665550" y="2355794"/>
            <a:ext cx="1685278" cy="532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CONTRATACIÓN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CC89EC7-DCD2-91C2-E82F-F545535E6E05}"/>
              </a:ext>
            </a:extLst>
          </p:cNvPr>
          <p:cNvSpPr/>
          <p:nvPr/>
        </p:nvSpPr>
        <p:spPr>
          <a:xfrm>
            <a:off x="7796443" y="3015177"/>
            <a:ext cx="1447060" cy="7689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2">
                    <a:lumMod val="50000"/>
                  </a:schemeClr>
                </a:solidFill>
              </a:rPr>
              <a:t>URBANISMO, ACTIVIDADES,DISCIPLINA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B76D439-8369-0FEE-0A6C-C10EF3BC12D6}"/>
              </a:ext>
            </a:extLst>
          </p:cNvPr>
          <p:cNvSpPr/>
          <p:nvPr/>
        </p:nvSpPr>
        <p:spPr>
          <a:xfrm>
            <a:off x="7796443" y="3935293"/>
            <a:ext cx="1447060" cy="532660"/>
          </a:xfrm>
          <a:prstGeom prst="rect">
            <a:avLst/>
          </a:prstGeom>
          <a:solidFill>
            <a:srgbClr val="0DF0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TURISMO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C1FBC13-210A-3135-EB58-449A492E5E43}"/>
              </a:ext>
            </a:extLst>
          </p:cNvPr>
          <p:cNvSpPr/>
          <p:nvPr/>
        </p:nvSpPr>
        <p:spPr>
          <a:xfrm>
            <a:off x="7665550" y="4715710"/>
            <a:ext cx="1601629" cy="532660"/>
          </a:xfrm>
          <a:prstGeom prst="rect">
            <a:avLst/>
          </a:prstGeom>
          <a:solidFill>
            <a:srgbClr val="C741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SERVICIOS SOCIALES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D4FC8E7-B03D-5DE2-4137-16CBF1AEE422}"/>
              </a:ext>
            </a:extLst>
          </p:cNvPr>
          <p:cNvSpPr/>
          <p:nvPr/>
        </p:nvSpPr>
        <p:spPr>
          <a:xfrm>
            <a:off x="5002566" y="5311079"/>
            <a:ext cx="1447060" cy="10892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SERVICIOS GENERALES</a:t>
            </a:r>
          </a:p>
          <a:p>
            <a:pPr algn="ctr"/>
            <a:r>
              <a:rPr lang="es-ES" sz="1200" b="1" dirty="0">
                <a:solidFill>
                  <a:schemeClr val="tx2">
                    <a:lumMod val="50000"/>
                  </a:schemeClr>
                </a:solidFill>
              </a:rPr>
              <a:t>(Patrimonio, Informática Estadística, RRHH)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D25A69D-132B-3A67-8FE9-EB549D001D7C}"/>
              </a:ext>
            </a:extLst>
          </p:cNvPr>
          <p:cNvSpPr/>
          <p:nvPr/>
        </p:nvSpPr>
        <p:spPr>
          <a:xfrm>
            <a:off x="2589691" y="5120240"/>
            <a:ext cx="2170590" cy="1261769"/>
          </a:xfrm>
          <a:prstGeom prst="rect">
            <a:avLst/>
          </a:prstGeom>
          <a:solidFill>
            <a:srgbClr val="DE7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2">
                    <a:lumMod val="50000"/>
                  </a:schemeClr>
                </a:solidFill>
              </a:rPr>
              <a:t>FOMENTO DE ACTIVIDADES DE INTERÉS MUNICIPAL</a:t>
            </a:r>
          </a:p>
          <a:p>
            <a:pPr algn="ctr"/>
            <a:r>
              <a:rPr lang="es-ES" sz="1600" b="1" dirty="0">
                <a:solidFill>
                  <a:schemeClr val="tx2">
                    <a:lumMod val="50000"/>
                  </a:schemeClr>
                </a:solidFill>
              </a:rPr>
              <a:t>(Deportes, Cultura, Fiestas,…)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8B87D6C-5C32-FBB8-BF00-A561DB830614}"/>
              </a:ext>
            </a:extLst>
          </p:cNvPr>
          <p:cNvSpPr/>
          <p:nvPr/>
        </p:nvSpPr>
        <p:spPr>
          <a:xfrm>
            <a:off x="2361460" y="4048219"/>
            <a:ext cx="1675291" cy="855204"/>
          </a:xfrm>
          <a:prstGeom prst="rect">
            <a:avLst/>
          </a:prstGeom>
          <a:solidFill>
            <a:srgbClr val="BB8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POLICÍA LOCAL-</a:t>
            </a:r>
          </a:p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SEGURIDAD CIUDADANA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582A808-84AA-CF95-2DAB-34847E214D8D}"/>
              </a:ext>
            </a:extLst>
          </p:cNvPr>
          <p:cNvSpPr/>
          <p:nvPr/>
        </p:nvSpPr>
        <p:spPr>
          <a:xfrm>
            <a:off x="2565833" y="3357232"/>
            <a:ext cx="1447060" cy="532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ARCHIVO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11FBEFB-4378-3BEE-6E12-C0C89A151C83}"/>
              </a:ext>
            </a:extLst>
          </p:cNvPr>
          <p:cNvSpPr/>
          <p:nvPr/>
        </p:nvSpPr>
        <p:spPr>
          <a:xfrm>
            <a:off x="2589691" y="2508734"/>
            <a:ext cx="1447060" cy="5821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REGISTRO</a:t>
            </a:r>
          </a:p>
          <a:p>
            <a:pPr algn="ctr"/>
            <a:r>
              <a:rPr lang="es-ES" sz="1000" b="1" dirty="0">
                <a:solidFill>
                  <a:schemeClr val="tx2">
                    <a:lumMod val="50000"/>
                  </a:schemeClr>
                </a:solidFill>
              </a:rPr>
              <a:t>(Oficina de asistencia en materia de Registro)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BB5DFEA-CA5E-5E4D-BF26-A02782173C64}"/>
              </a:ext>
            </a:extLst>
          </p:cNvPr>
          <p:cNvSpPr/>
          <p:nvPr/>
        </p:nvSpPr>
        <p:spPr>
          <a:xfrm>
            <a:off x="4200618" y="1173588"/>
            <a:ext cx="1447060" cy="53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ALCALDÍA</a:t>
            </a:r>
          </a:p>
          <a:p>
            <a:pPr algn="ctr"/>
            <a:r>
              <a:rPr lang="es-ES" sz="1200" b="1" dirty="0">
                <a:solidFill>
                  <a:schemeClr val="tx2">
                    <a:lumMod val="50000"/>
                  </a:schemeClr>
                </a:solidFill>
              </a:rPr>
              <a:t>(Subvenciones)</a:t>
            </a:r>
            <a:endParaRPr lang="es-E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D1F334-11FF-D1AF-4604-7A7A14DBDFA6}"/>
              </a:ext>
            </a:extLst>
          </p:cNvPr>
          <p:cNvSpPr/>
          <p:nvPr/>
        </p:nvSpPr>
        <p:spPr>
          <a:xfrm>
            <a:off x="5845947" y="1164826"/>
            <a:ext cx="1447060" cy="5326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SECRETARÍA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F6512F9-8EE5-E129-CBDB-3C7C53679715}"/>
              </a:ext>
            </a:extLst>
          </p:cNvPr>
          <p:cNvCxnSpPr>
            <a:cxnSpLocks/>
            <a:endCxn id="18" idx="2"/>
          </p:cNvCxnSpPr>
          <p:nvPr/>
        </p:nvCxnSpPr>
        <p:spPr>
          <a:xfrm flipV="1">
            <a:off x="6163324" y="1697486"/>
            <a:ext cx="406153" cy="92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A56478C-36D3-8F21-08DD-162AD0DB6E88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573016" y="1944997"/>
            <a:ext cx="850035" cy="803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9CBD855E-8BE0-67E1-98B9-4915D11F56BC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86854" y="2622124"/>
            <a:ext cx="778696" cy="398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D26757EA-A4D5-8407-B185-233227BD7907}"/>
              </a:ext>
            </a:extLst>
          </p:cNvPr>
          <p:cNvCxnSpPr>
            <a:cxnSpLocks/>
            <a:endCxn id="17" idx="2"/>
          </p:cNvCxnSpPr>
          <p:nvPr/>
        </p:nvCxnSpPr>
        <p:spPr>
          <a:xfrm flipH="1" flipV="1">
            <a:off x="4924148" y="1706248"/>
            <a:ext cx="694838" cy="925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1225B1B-BC9A-8CF2-C381-24A02F188DD1}"/>
              </a:ext>
            </a:extLst>
          </p:cNvPr>
          <p:cNvCxnSpPr>
            <a:stCxn id="5" idx="1"/>
            <a:endCxn id="6" idx="3"/>
          </p:cNvCxnSpPr>
          <p:nvPr/>
        </p:nvCxnSpPr>
        <p:spPr>
          <a:xfrm flipH="1" flipV="1">
            <a:off x="4483224" y="2094341"/>
            <a:ext cx="657845" cy="760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87B85307-5931-94A4-D7E7-F9B6F9D102D1}"/>
              </a:ext>
            </a:extLst>
          </p:cNvPr>
          <p:cNvCxnSpPr>
            <a:cxnSpLocks/>
            <a:endCxn id="16" idx="3"/>
          </p:cNvCxnSpPr>
          <p:nvPr/>
        </p:nvCxnSpPr>
        <p:spPr>
          <a:xfrm flipH="1" flipV="1">
            <a:off x="4036751" y="2799818"/>
            <a:ext cx="887397" cy="29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4E9E485F-04D0-2539-4ECB-48B8667C74C8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4012893" y="3623562"/>
            <a:ext cx="806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FD8FA5A0-96BB-A1E0-F119-29C6AD4F7784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7013359" y="3357232"/>
            <a:ext cx="783084" cy="42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520D7524-F6CA-A73E-4455-0C00F423A8FA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940250" y="3805438"/>
            <a:ext cx="856193" cy="39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9FA98377-6CC0-995A-5D64-99683C8C5594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6599439" y="4183153"/>
            <a:ext cx="1066111" cy="79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DB7645A9-B208-6140-B2AC-0032986E7C98}"/>
              </a:ext>
            </a:extLst>
          </p:cNvPr>
          <p:cNvCxnSpPr>
            <a:cxnSpLocks/>
            <a:stCxn id="12" idx="0"/>
            <a:endCxn id="5" idx="4"/>
          </p:cNvCxnSpPr>
          <p:nvPr/>
        </p:nvCxnSpPr>
        <p:spPr>
          <a:xfrm flipV="1">
            <a:off x="5726096" y="4377598"/>
            <a:ext cx="190501" cy="933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34F590CF-4BA4-6A90-7EBB-FC9270DED640}"/>
              </a:ext>
            </a:extLst>
          </p:cNvPr>
          <p:cNvCxnSpPr>
            <a:cxnSpLocks/>
            <a:endCxn id="5" idx="3"/>
          </p:cNvCxnSpPr>
          <p:nvPr/>
        </p:nvCxnSpPr>
        <p:spPr>
          <a:xfrm flipV="1">
            <a:off x="4279036" y="4116277"/>
            <a:ext cx="862033" cy="1003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0EC8E8D7-A99D-EBE3-904A-A72622FBBB05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036751" y="3889892"/>
            <a:ext cx="887397" cy="585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A1F1C4DB-A299-778B-BDDD-5FF0A8CE6119}"/>
              </a:ext>
            </a:extLst>
          </p:cNvPr>
          <p:cNvSpPr/>
          <p:nvPr/>
        </p:nvSpPr>
        <p:spPr>
          <a:xfrm>
            <a:off x="6704910" y="5324507"/>
            <a:ext cx="1666522" cy="574430"/>
          </a:xfrm>
          <a:prstGeom prst="rect">
            <a:avLst/>
          </a:prstGeom>
          <a:solidFill>
            <a:srgbClr val="5A97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VÍAS Y OBRAS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A4FF946E-B7A9-C398-9471-5210869411E0}"/>
              </a:ext>
            </a:extLst>
          </p:cNvPr>
          <p:cNvCxnSpPr>
            <a:cxnSpLocks/>
          </p:cNvCxnSpPr>
          <p:nvPr/>
        </p:nvCxnSpPr>
        <p:spPr>
          <a:xfrm>
            <a:off x="6354007" y="4313903"/>
            <a:ext cx="817670" cy="1010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Imagen 69">
            <a:extLst>
              <a:ext uri="{FF2B5EF4-FFF2-40B4-BE49-F238E27FC236}">
                <a16:creationId xmlns:a16="http://schemas.microsoft.com/office/drawing/2014/main" id="{430C320D-A79F-1C83-1580-44833F262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209" y="2748766"/>
            <a:ext cx="514286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23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79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ÓRGANOS MUNICIPALES (art. 30 Ley de Municipios de Canarias)  ÓRGANOS MUNICIPALES DE GESTIÓN ADMINISTRATIVA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ÓRGANOS MUNICIPALES (art. 30 Ley de Municipios de Canarias)  ÓRGANOS MUNICIPALES DE GESTIÓN ADMINISTRATIVA</dc:title>
  <dc:creator>Miguel Angel Berriel</dc:creator>
  <cp:lastModifiedBy>Elsa Maria Ramón Perdomo</cp:lastModifiedBy>
  <cp:revision>7</cp:revision>
  <dcterms:created xsi:type="dcterms:W3CDTF">2022-10-10T12:45:08Z</dcterms:created>
  <dcterms:modified xsi:type="dcterms:W3CDTF">2022-10-11T11:40:47Z</dcterms:modified>
</cp:coreProperties>
</file>